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2" r:id="rId2"/>
    <p:sldId id="266" r:id="rId3"/>
    <p:sldId id="268" r:id="rId4"/>
    <p:sldId id="269" r:id="rId5"/>
    <p:sldId id="270" r:id="rId6"/>
    <p:sldId id="304" r:id="rId7"/>
    <p:sldId id="320" r:id="rId8"/>
    <p:sldId id="301" r:id="rId9"/>
    <p:sldId id="303" r:id="rId10"/>
    <p:sldId id="302" r:id="rId11"/>
    <p:sldId id="300" r:id="rId12"/>
    <p:sldId id="328" r:id="rId13"/>
    <p:sldId id="327" r:id="rId14"/>
    <p:sldId id="331" r:id="rId15"/>
    <p:sldId id="332" r:id="rId16"/>
    <p:sldId id="333" r:id="rId17"/>
    <p:sldId id="330" r:id="rId18"/>
    <p:sldId id="324" r:id="rId19"/>
    <p:sldId id="319" r:id="rId20"/>
    <p:sldId id="305" r:id="rId21"/>
    <p:sldId id="337" r:id="rId22"/>
    <p:sldId id="322" r:id="rId23"/>
    <p:sldId id="308" r:id="rId24"/>
    <p:sldId id="336" r:id="rId25"/>
    <p:sldId id="338" r:id="rId26"/>
    <p:sldId id="339" r:id="rId27"/>
    <p:sldId id="340" r:id="rId28"/>
    <p:sldId id="309" r:id="rId29"/>
    <p:sldId id="310" r:id="rId30"/>
    <p:sldId id="311" r:id="rId31"/>
    <p:sldId id="312" r:id="rId32"/>
    <p:sldId id="313" r:id="rId33"/>
    <p:sldId id="282" r:id="rId34"/>
    <p:sldId id="317" r:id="rId3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84" y="-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791558-3D8C-4CF6-84A8-BFCE76832CCF}" type="datetimeFigureOut">
              <a:rPr lang="ru-RU"/>
              <a:pPr>
                <a:defRPr/>
              </a:pPr>
              <a:t>02.09.2016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1B1FE9-E229-41FB-BE38-4FFF310B16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3" tIns="46138" rIns="92273" bIns="46138" anchor="b"/>
          <a:lstStyle/>
          <a:p>
            <a:pPr algn="r"/>
            <a:fld id="{C63F4A00-C96B-48E4-995C-F0AD4F31E584}" type="slidenum">
              <a:rPr lang="ru-RU" sz="1200" b="1" i="1">
                <a:latin typeface="Times New Roman" pitchFamily="18" charset="0"/>
              </a:rPr>
              <a:pPr algn="r"/>
              <a:t>4</a:t>
            </a:fld>
            <a:endParaRPr lang="ru-RU" sz="1200" b="1" i="1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73" tIns="46138" rIns="92273" bIns="46138" anchor="b"/>
          <a:lstStyle/>
          <a:p>
            <a:pPr algn="r"/>
            <a:fld id="{7683FCE1-9033-410D-887E-B8683CF02C2F}" type="slidenum">
              <a:rPr lang="ru-RU" sz="1200" b="1" i="1">
                <a:latin typeface="Times New Roman" pitchFamily="18" charset="0"/>
              </a:rPr>
              <a:pPr algn="r"/>
              <a:t>5</a:t>
            </a:fld>
            <a:endParaRPr lang="ru-RU" sz="1200" b="1" i="1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03917D-331C-4984-AD41-1A739FB205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5E12-4A3A-4C36-BD93-3900C5259464}" type="datetimeFigureOut">
              <a:rPr lang="ru-RU"/>
              <a:pPr>
                <a:defRPr/>
              </a:pPr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1E1E0-8793-49C2-87A2-2D04B0911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DAA01-352B-4315-B1FB-E4AEF3FFA144}" type="datetimeFigureOut">
              <a:rPr lang="ru-RU"/>
              <a:pPr>
                <a:defRPr/>
              </a:pPr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B5270-EF3B-41DA-9F3A-43DF773B4A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51B0-B664-4F0E-8E45-5947A40D9B64}" type="datetimeFigureOut">
              <a:rPr lang="ru-RU"/>
              <a:pPr>
                <a:defRPr/>
              </a:pPr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CC787-3065-46D3-AA2B-C31A5FD74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84AA3-AAB2-4E00-8865-3B3BBBEEC610}" type="datetimeFigureOut">
              <a:rPr lang="ru-RU"/>
              <a:pPr>
                <a:defRPr/>
              </a:pPr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5BDD-6093-4AFE-92B2-A5D1609D9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47134-FBFF-4931-8370-87CDE2388680}" type="datetimeFigureOut">
              <a:rPr lang="ru-RU"/>
              <a:pPr>
                <a:defRPr/>
              </a:pPr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23978-2D8A-46DA-91BC-D436FC4C5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53929-D39F-46C6-877F-70E586454657}" type="datetimeFigureOut">
              <a:rPr lang="ru-RU"/>
              <a:pPr>
                <a:defRPr/>
              </a:pPr>
              <a:t>02.09.2016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5058C-DAD2-4885-B6A6-EB78537ED5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AF4C2-D361-4E6F-9120-4498AD6C7B98}" type="datetimeFigureOut">
              <a:rPr lang="ru-RU"/>
              <a:pPr>
                <a:defRPr/>
              </a:pPr>
              <a:t>02.09.2016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5EE4E-1260-4120-856D-C4DA668A2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D42F7-676F-45A7-89CC-15780B14E3A8}" type="datetimeFigureOut">
              <a:rPr lang="ru-RU"/>
              <a:pPr>
                <a:defRPr/>
              </a:pPr>
              <a:t>02.09.2016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CCB08-F935-4CA6-BAE5-E4BDBEB55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289BA-DAA0-413B-AF3E-6C5BAA7D2571}" type="datetimeFigureOut">
              <a:rPr lang="ru-RU"/>
              <a:pPr>
                <a:defRPr/>
              </a:pPr>
              <a:t>02.09.2016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E210-D2FE-41A8-B61C-1D7329C29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B3E0-430E-4A02-BF08-218061C9DCE2}" type="datetimeFigureOut">
              <a:rPr lang="ru-RU"/>
              <a:pPr>
                <a:defRPr/>
              </a:pPr>
              <a:t>02.09.2016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FF00-1865-4373-89E9-22E33D6EB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144C7-466B-4D9D-8187-58AC9187E3B1}" type="datetimeFigureOut">
              <a:rPr lang="ru-RU"/>
              <a:pPr>
                <a:defRPr/>
              </a:pPr>
              <a:t>02.09.2016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8557B-3035-4C55-8EE2-659DABCDC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AB1DD7-AEFB-4BE6-8555-F3B5DE5E8FD3}" type="datetimeFigureOut">
              <a:rPr lang="ru-RU"/>
              <a:pPr>
                <a:defRPr/>
              </a:pPr>
              <a:t>02.09.2016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ADA1EB-E76A-4B8F-BFF5-0A397C8C2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61088" y="3906838"/>
            <a:ext cx="5192712" cy="2270125"/>
          </a:xfrm>
        </p:spPr>
        <p:txBody>
          <a:bodyPr/>
          <a:lstStyle/>
          <a:p>
            <a:pPr>
              <a:lnSpc>
                <a:spcPct val="70000"/>
              </a:lnSpc>
            </a:pPr>
            <a:endParaRPr lang="ru-RU" sz="2000" smtClean="0"/>
          </a:p>
          <a:p>
            <a:pPr>
              <a:lnSpc>
                <a:spcPct val="70000"/>
              </a:lnSpc>
            </a:pPr>
            <a:r>
              <a:rPr lang="ru-RU" sz="2000" smtClean="0"/>
              <a:t>Оренбургский государственный университет                       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ru-RU" sz="2000" smtClean="0"/>
              <a:t>    27 июня 2016 года</a:t>
            </a:r>
          </a:p>
          <a:p>
            <a:pPr>
              <a:lnSpc>
                <a:spcPct val="70000"/>
              </a:lnSpc>
            </a:pPr>
            <a:endParaRPr lang="ru-RU" sz="2000" smtClean="0"/>
          </a:p>
          <a:p>
            <a:pPr algn="r">
              <a:lnSpc>
                <a:spcPct val="70000"/>
              </a:lnSpc>
              <a:buFont typeface="Arial" charset="0"/>
              <a:buNone/>
            </a:pPr>
            <a:endParaRPr lang="ru-RU" sz="2000" smtClean="0"/>
          </a:p>
          <a:p>
            <a:pPr algn="r">
              <a:lnSpc>
                <a:spcPct val="70000"/>
              </a:lnSpc>
              <a:buFont typeface="Arial" charset="0"/>
              <a:buNone/>
            </a:pPr>
            <a:r>
              <a:rPr lang="ru-RU" sz="2000" smtClean="0"/>
              <a:t>Кирьякова Аида Васильевна</a:t>
            </a:r>
          </a:p>
        </p:txBody>
      </p:sp>
      <p:pic>
        <p:nvPicPr>
          <p:cNvPr id="14338" name="Picture 3" descr="зд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3388" y="404813"/>
            <a:ext cx="4110037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7525" y="114776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-125413"/>
            <a:ext cx="10706100" cy="771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971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1509713" y="457200"/>
            <a:ext cx="7729537" cy="6302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Arial" panose="020B0604020202020204" pitchFamily="34" charset="0"/>
              </a:rPr>
              <a:t>ПРОФЕССИИ 2030. ВЗГЛЯД В БУДУЩЕЕ.</a:t>
            </a:r>
          </a:p>
        </p:txBody>
      </p:sp>
      <p:sp>
        <p:nvSpPr>
          <p:cNvPr id="27651" name="Shape 218"/>
          <p:cNvSpPr>
            <a:spLocks noChangeArrowheads="1"/>
          </p:cNvSpPr>
          <p:nvPr/>
        </p:nvSpPr>
        <p:spPr bwMode="auto">
          <a:xfrm>
            <a:off x="8934450" y="6145213"/>
            <a:ext cx="1733550" cy="5857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9" rIns="45719">
            <a:spAutoFit/>
          </a:bodyPr>
          <a:lstStyle/>
          <a:p>
            <a:pPr algn="ctr"/>
            <a:r>
              <a:rPr lang="ru-RU" altLang="ru-RU">
                <a:solidFill>
                  <a:srgbClr val="000000"/>
                </a:solidFill>
                <a:latin typeface="Calibri" pitchFamily="34" charset="0"/>
              </a:rPr>
              <a:t>   </a:t>
            </a:r>
            <a:r>
              <a:rPr lang="ru-RU" altLang="ru-RU" sz="1400">
                <a:solidFill>
                  <a:srgbClr val="000000"/>
                </a:solidFill>
                <a:latin typeface="Calibri" pitchFamily="34" charset="0"/>
              </a:rPr>
              <a:t>г. Оренбург. </a:t>
            </a:r>
          </a:p>
          <a:p>
            <a:pPr algn="ctr"/>
            <a:r>
              <a:rPr lang="ru-RU" altLang="ru-RU" sz="1400">
                <a:solidFill>
                  <a:srgbClr val="000000"/>
                </a:solidFill>
                <a:latin typeface="Calibri" pitchFamily="34" charset="0"/>
              </a:rPr>
              <a:t>29  марта 2016 г.</a:t>
            </a:r>
          </a:p>
        </p:txBody>
      </p:sp>
      <p:pic>
        <p:nvPicPr>
          <p:cNvPr id="27652" name="Рисунок 5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9713" y="1420813"/>
            <a:ext cx="91440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809750" y="274638"/>
            <a:ext cx="8572500" cy="1143000"/>
          </a:xfrm>
        </p:spPr>
        <p:txBody>
          <a:bodyPr/>
          <a:lstStyle/>
          <a:p>
            <a:r>
              <a:rPr lang="ru-RU" b="1" smtClean="0">
                <a:solidFill>
                  <a:srgbClr val="0070C0"/>
                </a:solidFill>
                <a:latin typeface="Cambria" pitchFamily="18" charset="0"/>
              </a:rPr>
              <a:t>Прогнозы футурологов: </a:t>
            </a:r>
            <a:r>
              <a:rPr lang="ru-RU" sz="2800" b="1" smtClean="0">
                <a:solidFill>
                  <a:srgbClr val="0070C0"/>
                </a:solidFill>
                <a:latin typeface="Cambria" pitchFamily="18" charset="0"/>
              </a:rPr>
              <a:t>профессии, которые будут востребованы в 2030 году*  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sz="half" idx="1"/>
          </p:nvPr>
        </p:nvSpPr>
        <p:spPr>
          <a:xfrm>
            <a:off x="1952625" y="1785938"/>
            <a:ext cx="4038600" cy="424021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1600" smtClean="0">
                <a:solidFill>
                  <a:srgbClr val="002060"/>
                </a:solidFill>
                <a:latin typeface="Cambria" pitchFamily="18" charset="0"/>
              </a:rPr>
              <a:t>Специалист по созданию искусственных органов </a:t>
            </a:r>
          </a:p>
          <a:p>
            <a:pPr>
              <a:spcBef>
                <a:spcPct val="0"/>
              </a:spcBef>
            </a:pPr>
            <a:r>
              <a:rPr lang="ru-RU" sz="1600" smtClean="0">
                <a:solidFill>
                  <a:srgbClr val="002060"/>
                </a:solidFill>
                <a:latin typeface="Cambria" pitchFamily="18" charset="0"/>
              </a:rPr>
              <a:t>Нано-медик</a:t>
            </a:r>
          </a:p>
          <a:p>
            <a:pPr>
              <a:spcBef>
                <a:spcPct val="0"/>
              </a:spcBef>
            </a:pPr>
            <a:r>
              <a:rPr lang="ru-RU" sz="1600" smtClean="0">
                <a:solidFill>
                  <a:srgbClr val="002060"/>
                </a:solidFill>
                <a:latin typeface="Cambria" pitchFamily="18" charset="0"/>
              </a:rPr>
              <a:t>Фермеры и скотоводы, работающие с генными технологиями</a:t>
            </a:r>
          </a:p>
          <a:p>
            <a:pPr>
              <a:spcBef>
                <a:spcPct val="0"/>
              </a:spcBef>
            </a:pPr>
            <a:r>
              <a:rPr lang="ru-RU" sz="1600" smtClean="0">
                <a:solidFill>
                  <a:srgbClr val="002060"/>
                </a:solidFill>
                <a:latin typeface="Cambria" pitchFamily="18" charset="0"/>
              </a:rPr>
              <a:t>Консультант для престарелых</a:t>
            </a:r>
          </a:p>
          <a:p>
            <a:pPr>
              <a:spcBef>
                <a:spcPct val="0"/>
              </a:spcBef>
            </a:pPr>
            <a:r>
              <a:rPr lang="ru-RU" sz="1600" smtClean="0">
                <a:solidFill>
                  <a:srgbClr val="002060"/>
                </a:solidFill>
                <a:latin typeface="Cambria" pitchFamily="18" charset="0"/>
              </a:rPr>
              <a:t>Хирург по увеличению памяти</a:t>
            </a:r>
          </a:p>
          <a:p>
            <a:pPr>
              <a:spcBef>
                <a:spcPct val="0"/>
              </a:spcBef>
            </a:pPr>
            <a:r>
              <a:rPr lang="ru-RU" sz="1600" smtClean="0">
                <a:solidFill>
                  <a:srgbClr val="002060"/>
                </a:solidFill>
                <a:latin typeface="Cambria" pitchFamily="18" charset="0"/>
              </a:rPr>
              <a:t>Знаток научной этики</a:t>
            </a:r>
          </a:p>
          <a:p>
            <a:pPr>
              <a:spcBef>
                <a:spcPct val="0"/>
              </a:spcBef>
            </a:pPr>
            <a:r>
              <a:rPr lang="ru-RU" sz="1600" smtClean="0">
                <a:solidFill>
                  <a:srgbClr val="002060"/>
                </a:solidFill>
                <a:latin typeface="Cambria" pitchFamily="18" charset="0"/>
              </a:rPr>
              <a:t>Космические пилоты, архитекторы и гиды</a:t>
            </a:r>
          </a:p>
          <a:p>
            <a:pPr>
              <a:spcBef>
                <a:spcPct val="0"/>
              </a:spcBef>
            </a:pPr>
            <a:r>
              <a:rPr lang="ru-RU" sz="1600" smtClean="0">
                <a:solidFill>
                  <a:srgbClr val="002060"/>
                </a:solidFill>
                <a:latin typeface="Cambria" pitchFamily="18" charset="0"/>
              </a:rPr>
              <a:t>Работники вертикальных ферм</a:t>
            </a:r>
          </a:p>
          <a:p>
            <a:pPr>
              <a:spcBef>
                <a:spcPct val="0"/>
              </a:spcBef>
            </a:pPr>
            <a:r>
              <a:rPr lang="ru-RU" sz="1600" smtClean="0">
                <a:solidFill>
                  <a:srgbClr val="002060"/>
                </a:solidFill>
                <a:latin typeface="Cambria" pitchFamily="18" charset="0"/>
              </a:rPr>
              <a:t>Специалист по борьбе с изменением климата</a:t>
            </a:r>
            <a:endParaRPr lang="en-US" sz="160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spcBef>
                <a:spcPct val="0"/>
              </a:spcBef>
            </a:pPr>
            <a:r>
              <a:rPr lang="ru-RU" sz="1600" smtClean="0">
                <a:solidFill>
                  <a:srgbClr val="002060"/>
                </a:solidFill>
                <a:latin typeface="Cambria" pitchFamily="18" charset="0"/>
              </a:rPr>
              <a:t>Специалист по карантину</a:t>
            </a:r>
          </a:p>
          <a:p>
            <a:pPr>
              <a:spcBef>
                <a:spcPct val="0"/>
              </a:spcBef>
            </a:pPr>
            <a:r>
              <a:rPr lang="ru-RU" sz="1600" smtClean="0">
                <a:solidFill>
                  <a:srgbClr val="002060"/>
                </a:solidFill>
                <a:latin typeface="Cambria" pitchFamily="18" charset="0"/>
              </a:rPr>
              <a:t>Погодная полиция</a:t>
            </a:r>
          </a:p>
          <a:p>
            <a:pPr>
              <a:spcBef>
                <a:spcPct val="0"/>
              </a:spcBef>
            </a:pPr>
            <a:r>
              <a:rPr lang="ru-RU" sz="1600" smtClean="0">
                <a:solidFill>
                  <a:srgbClr val="002060"/>
                </a:solidFill>
                <a:latin typeface="Cambria" pitchFamily="18" charset="0"/>
              </a:rPr>
              <a:t>Виртуальный юрист</a:t>
            </a:r>
            <a:endParaRPr lang="en-US" sz="160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lnSpc>
                <a:spcPct val="170000"/>
              </a:lnSpc>
            </a:pPr>
            <a:endParaRPr lang="ru-RU" sz="1200" smtClean="0"/>
          </a:p>
          <a:p>
            <a:pPr>
              <a:lnSpc>
                <a:spcPct val="170000"/>
              </a:lnSpc>
            </a:pPr>
            <a:endParaRPr lang="ru-RU" sz="1200" smtClean="0"/>
          </a:p>
        </p:txBody>
      </p:sp>
      <p:sp>
        <p:nvSpPr>
          <p:cNvPr id="28675" name="Содержимое 9"/>
          <p:cNvSpPr>
            <a:spLocks noGrp="1"/>
          </p:cNvSpPr>
          <p:nvPr>
            <p:ph sz="half" idx="2"/>
          </p:nvPr>
        </p:nvSpPr>
        <p:spPr>
          <a:xfrm>
            <a:off x="6238875" y="1785938"/>
            <a:ext cx="4038600" cy="2400300"/>
          </a:xfrm>
        </p:spPr>
        <p:txBody>
          <a:bodyPr/>
          <a:lstStyle/>
          <a:p>
            <a:pPr marL="0">
              <a:lnSpc>
                <a:spcPct val="120000"/>
              </a:lnSpc>
              <a:spcBef>
                <a:spcPct val="0"/>
              </a:spcBef>
            </a:pPr>
            <a:r>
              <a:rPr lang="ru-RU" sz="1600" smtClean="0">
                <a:solidFill>
                  <a:srgbClr val="002060"/>
                </a:solidFill>
                <a:latin typeface="Cambria" pitchFamily="18" charset="0"/>
              </a:rPr>
              <a:t>Менеджеры аватаров и виртуальные учителя</a:t>
            </a:r>
          </a:p>
          <a:p>
            <a:pPr marL="0">
              <a:lnSpc>
                <a:spcPct val="120000"/>
              </a:lnSpc>
              <a:spcBef>
                <a:spcPct val="0"/>
              </a:spcBef>
            </a:pPr>
            <a:r>
              <a:rPr lang="ru-RU" sz="1600" smtClean="0">
                <a:solidFill>
                  <a:srgbClr val="002060"/>
                </a:solidFill>
                <a:latin typeface="Cambria" pitchFamily="18" charset="0"/>
              </a:rPr>
              <a:t>Разработчики альтернативных видов транспорта</a:t>
            </a:r>
          </a:p>
          <a:p>
            <a:pPr marL="0">
              <a:lnSpc>
                <a:spcPct val="120000"/>
              </a:lnSpc>
              <a:spcBef>
                <a:spcPct val="0"/>
              </a:spcBef>
            </a:pPr>
            <a:r>
              <a:rPr lang="ru-RU" sz="1600" smtClean="0">
                <a:solidFill>
                  <a:srgbClr val="002060"/>
                </a:solidFill>
                <a:latin typeface="Cambria" pitchFamily="18" charset="0"/>
              </a:rPr>
              <a:t>Специалисты по адресному вещанию </a:t>
            </a:r>
          </a:p>
          <a:p>
            <a:pPr marL="0">
              <a:lnSpc>
                <a:spcPct val="120000"/>
              </a:lnSpc>
              <a:spcBef>
                <a:spcPct val="0"/>
              </a:spcBef>
            </a:pPr>
            <a:r>
              <a:rPr lang="ru-RU" sz="1600" smtClean="0">
                <a:solidFill>
                  <a:srgbClr val="002060"/>
                </a:solidFill>
                <a:latin typeface="Cambria" pitchFamily="18" charset="0"/>
              </a:rPr>
              <a:t>Утилизатор информации </a:t>
            </a:r>
          </a:p>
          <a:p>
            <a:pPr marL="0">
              <a:lnSpc>
                <a:spcPct val="120000"/>
              </a:lnSpc>
              <a:spcBef>
                <a:spcPct val="0"/>
              </a:spcBef>
            </a:pPr>
            <a:r>
              <a:rPr lang="ru-RU" sz="1600" smtClean="0">
                <a:solidFill>
                  <a:srgbClr val="002060"/>
                </a:solidFill>
                <a:latin typeface="Cambria" pitchFamily="18" charset="0"/>
              </a:rPr>
              <a:t>Менеджер виртуального пространства</a:t>
            </a:r>
          </a:p>
          <a:p>
            <a:pPr marL="0">
              <a:lnSpc>
                <a:spcPct val="120000"/>
              </a:lnSpc>
              <a:spcBef>
                <a:spcPct val="0"/>
              </a:spcBef>
            </a:pPr>
            <a:r>
              <a:rPr lang="ru-RU" sz="1600" smtClean="0">
                <a:solidFill>
                  <a:srgbClr val="002060"/>
                </a:solidFill>
                <a:latin typeface="Cambria" pitchFamily="18" charset="0"/>
              </a:rPr>
              <a:t>Брокеры и трейдеры банка времени</a:t>
            </a:r>
          </a:p>
          <a:p>
            <a:pPr marL="0">
              <a:lnSpc>
                <a:spcPct val="120000"/>
              </a:lnSpc>
              <a:spcBef>
                <a:spcPct val="0"/>
              </a:spcBef>
            </a:pPr>
            <a:r>
              <a:rPr lang="ru-RU" sz="1600" smtClean="0">
                <a:solidFill>
                  <a:srgbClr val="002060"/>
                </a:solidFill>
                <a:latin typeface="Cambria" pitchFamily="18" charset="0"/>
              </a:rPr>
              <a:t>Социальный работник социальных сетей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BDA75-067A-4CC7-B949-85CB6464DD12}" type="slidenum">
              <a:rPr lang="ru-RU"/>
              <a:pPr>
                <a:defRPr/>
              </a:pPr>
              <a:t>13</a:t>
            </a:fld>
            <a:endParaRPr lang="ru-RU"/>
          </a:p>
        </p:txBody>
      </p:sp>
      <p:grpSp>
        <p:nvGrpSpPr>
          <p:cNvPr id="28677" name="Группа 6"/>
          <p:cNvGrpSpPr>
            <a:grpSpLocks/>
          </p:cNvGrpSpPr>
          <p:nvPr/>
        </p:nvGrpSpPr>
        <p:grpSpPr bwMode="auto">
          <a:xfrm>
            <a:off x="7551738" y="6543675"/>
            <a:ext cx="2663825" cy="246063"/>
            <a:chOff x="1026303" y="6348431"/>
            <a:chExt cx="2664759" cy="246221"/>
          </a:xfrm>
        </p:grpSpPr>
        <p:sp>
          <p:nvSpPr>
            <p:cNvPr id="28679" name="TextBox 4"/>
            <p:cNvSpPr txBox="1">
              <a:spLocks noChangeArrowheads="1"/>
            </p:cNvSpPr>
            <p:nvPr/>
          </p:nvSpPr>
          <p:spPr bwMode="auto">
            <a:xfrm>
              <a:off x="1026303" y="6348431"/>
              <a:ext cx="165782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>
                  <a:latin typeface="Calibri" pitchFamily="34" charset="0"/>
                </a:rPr>
                <a:t>*</a:t>
              </a:r>
              <a:r>
                <a:rPr lang="ru-RU" sz="1000">
                  <a:latin typeface="Calibri" pitchFamily="34" charset="0"/>
                </a:rPr>
                <a:t>По данным компании</a:t>
              </a:r>
            </a:p>
          </p:txBody>
        </p:sp>
        <p:pic>
          <p:nvPicPr>
            <p:cNvPr id="28680" name="Picture 2" descr="http://www.clubofamsterdam.com/contentsummit2006/partners/Fast%20Futur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58478" y="6348431"/>
              <a:ext cx="1032584" cy="227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678" name="Picture 4" descr="http://www.designbuzz.com/wp-content/uploads/2012/07/zuidkas-horizontal-framing_SFNsd_114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1738" y="4724400"/>
            <a:ext cx="2836862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3"/>
          <p:cNvPicPr>
            <a:picLocks noChangeAspect="1"/>
          </p:cNvPicPr>
          <p:nvPr/>
        </p:nvPicPr>
        <p:blipFill>
          <a:blip r:embed="rId2"/>
          <a:srcRect r="2765"/>
          <a:stretch>
            <a:fillRect/>
          </a:stretch>
        </p:blipFill>
        <p:spPr bwMode="auto">
          <a:xfrm>
            <a:off x="1524000" y="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876300"/>
            <a:ext cx="91440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5534025" y="104775"/>
            <a:ext cx="896938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Arial" panose="020B0604020202020204" pitchFamily="34" charset="0"/>
              </a:rPr>
              <a:t>???</a:t>
            </a:r>
            <a:endParaRPr lang="ru-RU" sz="4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29700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876300"/>
            <a:ext cx="4748213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8413" y="939800"/>
            <a:ext cx="424338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Прямоугольник 8"/>
          <p:cNvSpPr>
            <a:spLocks noChangeArrowheads="1"/>
          </p:cNvSpPr>
          <p:nvPr/>
        </p:nvSpPr>
        <p:spPr bwMode="auto">
          <a:xfrm>
            <a:off x="6348413" y="3119438"/>
            <a:ext cx="4243387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solidFill>
                  <a:srgbClr val="252525"/>
                </a:solidFill>
                <a:latin typeface="Calibri" pitchFamily="34" charset="0"/>
              </a:rPr>
              <a:t>Площадь от 700 тыс. до 15 млн км² и более, (от 0,41 % до 8,1 % </a:t>
            </a:r>
          </a:p>
          <a:p>
            <a:pPr algn="just"/>
            <a:r>
              <a:rPr lang="ru-RU" sz="2800">
                <a:solidFill>
                  <a:srgbClr val="252525"/>
                </a:solidFill>
                <a:latin typeface="Calibri" pitchFamily="34" charset="0"/>
              </a:rPr>
              <a:t>общей площади Тихого Океана). </a:t>
            </a:r>
          </a:p>
          <a:p>
            <a:pPr algn="just"/>
            <a:endParaRPr lang="ru-RU" sz="2800">
              <a:solidFill>
                <a:srgbClr val="252525"/>
              </a:solidFill>
              <a:latin typeface="Calibri" pitchFamily="34" charset="0"/>
            </a:endParaRPr>
          </a:p>
          <a:p>
            <a:pPr algn="just"/>
            <a:r>
              <a:rPr lang="ru-RU" sz="2800">
                <a:solidFill>
                  <a:srgbClr val="252525"/>
                </a:solidFill>
                <a:latin typeface="Calibri" pitchFamily="34" charset="0"/>
              </a:rPr>
              <a:t>Более ста миллионов тонн мусора</a:t>
            </a:r>
            <a:r>
              <a:rPr lang="ru-RU">
                <a:solidFill>
                  <a:srgbClr val="252525"/>
                </a:solidFill>
                <a:latin typeface="Calibri" pitchFamily="34" charset="0"/>
              </a:rPr>
              <a:t>.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3"/>
          <p:cNvPicPr>
            <a:picLocks noChangeAspect="1"/>
          </p:cNvPicPr>
          <p:nvPr/>
        </p:nvPicPr>
        <p:blipFill>
          <a:blip r:embed="rId2"/>
          <a:srcRect r="2765"/>
          <a:stretch>
            <a:fillRect/>
          </a:stretch>
        </p:blipFill>
        <p:spPr bwMode="auto">
          <a:xfrm>
            <a:off x="1524000" y="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876300"/>
            <a:ext cx="91440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3316288" y="84138"/>
            <a:ext cx="4700587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Arial" panose="020B0604020202020204" pitchFamily="34" charset="0"/>
              </a:rPr>
              <a:t>Глобальные вызовы</a:t>
            </a:r>
          </a:p>
        </p:txBody>
      </p:sp>
      <p:pic>
        <p:nvPicPr>
          <p:cNvPr id="30724" name="Рисунок 4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876300"/>
            <a:ext cx="9159875" cy="605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Рисунок 3"/>
          <p:cNvPicPr>
            <a:picLocks noChangeAspect="1"/>
          </p:cNvPicPr>
          <p:nvPr/>
        </p:nvPicPr>
        <p:blipFill>
          <a:blip r:embed="rId2"/>
          <a:srcRect r="2765"/>
          <a:stretch>
            <a:fillRect/>
          </a:stretch>
        </p:blipFill>
        <p:spPr bwMode="auto">
          <a:xfrm>
            <a:off x="1524000" y="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876300"/>
            <a:ext cx="91440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2335213" y="146050"/>
            <a:ext cx="66738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Arial" panose="020B0604020202020204" pitchFamily="34" charset="0"/>
              </a:rPr>
              <a:t>ООН – демографические тенденции</a:t>
            </a:r>
          </a:p>
        </p:txBody>
      </p:sp>
      <p:sp>
        <p:nvSpPr>
          <p:cNvPr id="31748" name="Объект 2"/>
          <p:cNvSpPr txBox="1">
            <a:spLocks/>
          </p:cNvSpPr>
          <p:nvPr/>
        </p:nvSpPr>
        <p:spPr bwMode="gray">
          <a:xfrm>
            <a:off x="1524000" y="1606550"/>
            <a:ext cx="6256338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20000"/>
              </a:spcBef>
            </a:pPr>
            <a:r>
              <a:rPr lang="ru-RU" sz="2000">
                <a:solidFill>
                  <a:srgbClr val="000000"/>
                </a:solidFill>
              </a:rPr>
              <a:t>● в текущем десятилетии население трудоспособного возраста в мире увеличится примерно на </a:t>
            </a:r>
            <a:r>
              <a:rPr lang="ru-RU" sz="2000" b="1">
                <a:solidFill>
                  <a:srgbClr val="FF0000"/>
                </a:solidFill>
              </a:rPr>
              <a:t>600 млн. человек</a:t>
            </a:r>
            <a:r>
              <a:rPr lang="ru-RU" sz="2000">
                <a:solidFill>
                  <a:srgbClr val="000000"/>
                </a:solidFill>
              </a:rPr>
              <a:t>. </a:t>
            </a:r>
          </a:p>
          <a:p>
            <a:pPr algn="just" eaLnBrk="0" hangingPunct="0">
              <a:spcBef>
                <a:spcPct val="20000"/>
              </a:spcBef>
            </a:pPr>
            <a:r>
              <a:rPr lang="ru-RU" sz="2000">
                <a:solidFill>
                  <a:srgbClr val="000000"/>
                </a:solidFill>
              </a:rPr>
              <a:t>● В наименее развитых странах в 2020 г. будет проживать почти на </a:t>
            </a:r>
            <a:r>
              <a:rPr lang="ru-RU" sz="2000" b="1">
                <a:solidFill>
                  <a:srgbClr val="FF0000"/>
                </a:solidFill>
              </a:rPr>
              <a:t>460 млн. лиц </a:t>
            </a:r>
            <a:r>
              <a:rPr lang="ru-RU" sz="2000">
                <a:solidFill>
                  <a:srgbClr val="000000"/>
                </a:solidFill>
              </a:rPr>
              <a:t>трудоспособного возраста больше чем в 2011г. </a:t>
            </a:r>
          </a:p>
          <a:p>
            <a:pPr algn="just" eaLnBrk="0" hangingPunct="0">
              <a:spcBef>
                <a:spcPct val="20000"/>
              </a:spcBef>
            </a:pPr>
            <a:endParaRPr lang="ru-RU" sz="2000">
              <a:solidFill>
                <a:srgbClr val="000000"/>
              </a:solidFill>
            </a:endParaRPr>
          </a:p>
          <a:p>
            <a:pPr algn="just" eaLnBrk="0" hangingPunct="0">
              <a:spcBef>
                <a:spcPct val="20000"/>
              </a:spcBef>
            </a:pPr>
            <a:endParaRPr lang="ru-RU" sz="2000">
              <a:solidFill>
                <a:srgbClr val="000000"/>
              </a:solidFill>
            </a:endParaRPr>
          </a:p>
          <a:p>
            <a:pPr algn="just" eaLnBrk="0" hangingPunct="0">
              <a:spcBef>
                <a:spcPct val="20000"/>
              </a:spcBef>
            </a:pPr>
            <a:r>
              <a:rPr lang="ru-RU" sz="2000">
                <a:solidFill>
                  <a:srgbClr val="000000"/>
                </a:solidFill>
              </a:rPr>
              <a:t>● В развитых странах до 2020 г. трудоспособное население сократиться на 17 млн. человек</a:t>
            </a:r>
          </a:p>
          <a:p>
            <a:pPr algn="just" eaLnBrk="0" hangingPunct="0">
              <a:spcBef>
                <a:spcPct val="20000"/>
              </a:spcBef>
            </a:pPr>
            <a:r>
              <a:rPr lang="ru-RU" sz="2000">
                <a:solidFill>
                  <a:srgbClr val="000000"/>
                </a:solidFill>
              </a:rPr>
              <a:t>● В развитых странах нагрузка, на социальное обеспечение и государственный бюджет, вызванная старением населения будет возрастать. </a:t>
            </a: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23225" y="1752600"/>
            <a:ext cx="2401888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23225" y="4352925"/>
            <a:ext cx="2401888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3"/>
          <p:cNvPicPr>
            <a:picLocks noChangeAspect="1"/>
          </p:cNvPicPr>
          <p:nvPr/>
        </p:nvPicPr>
        <p:blipFill>
          <a:blip r:embed="rId2"/>
          <a:srcRect r="2765"/>
          <a:stretch>
            <a:fillRect/>
          </a:stretch>
        </p:blipFill>
        <p:spPr bwMode="auto">
          <a:xfrm>
            <a:off x="1524000" y="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876300"/>
            <a:ext cx="91440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4119563" y="146050"/>
            <a:ext cx="357028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j-ea"/>
                <a:cs typeface="Arial" panose="020B0604020202020204" pitchFamily="34" charset="0"/>
              </a:rPr>
              <a:t>Экономика знаний</a:t>
            </a:r>
          </a:p>
        </p:txBody>
      </p:sp>
      <p:sp>
        <p:nvSpPr>
          <p:cNvPr id="32772" name="Текст 3"/>
          <p:cNvSpPr txBox="1">
            <a:spLocks/>
          </p:cNvSpPr>
          <p:nvPr/>
        </p:nvSpPr>
        <p:spPr bwMode="gray">
          <a:xfrm>
            <a:off x="1684338" y="1022350"/>
            <a:ext cx="4508500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solidFill>
                  <a:srgbClr val="000000"/>
                </a:solidFill>
              </a:rPr>
              <a:t>22% </a:t>
            </a:r>
            <a:r>
              <a:rPr lang="ru-RU" sz="2400">
                <a:solidFill>
                  <a:srgbClr val="000000"/>
                </a:solidFill>
              </a:rPr>
              <a:t>машин и агрегатов в России работают за пределами сроков, заявленных заводом изготовителем.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000000"/>
                </a:solidFill>
              </a:rPr>
              <a:t>Качество жилья :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000000"/>
                </a:solidFill>
              </a:rPr>
              <a:t>в целом по стране дома не имеют 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000000"/>
                </a:solidFill>
              </a:rPr>
              <a:t>26% канализации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000000"/>
                </a:solidFill>
              </a:rPr>
              <a:t>21% холодной воды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000000"/>
                </a:solidFill>
              </a:rPr>
              <a:t>42% горячей воды.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ru-RU" sz="2400">
                <a:solidFill>
                  <a:srgbClr val="000000"/>
                </a:solidFill>
              </a:rPr>
              <a:t>А.Г. Аганбегян «ЮГ</a:t>
            </a:r>
            <a:r>
              <a:rPr lang="en-US" sz="2400">
                <a:solidFill>
                  <a:srgbClr val="000000"/>
                </a:solidFill>
              </a:rPr>
              <a:t> TIMES</a:t>
            </a:r>
            <a:r>
              <a:rPr lang="ru-RU" sz="2400">
                <a:solidFill>
                  <a:srgbClr val="000000"/>
                </a:solidFill>
              </a:rPr>
              <a:t>»</a:t>
            </a:r>
            <a:r>
              <a:rPr lang="en-US" sz="2400">
                <a:solidFill>
                  <a:srgbClr val="000000"/>
                </a:solidFill>
              </a:rPr>
              <a:t> 22/03/2016</a:t>
            </a: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2773" name="Объект 5"/>
          <p:cNvSpPr>
            <a:spLocks noGrp="1"/>
          </p:cNvSpPr>
          <p:nvPr>
            <p:ph sz="half" idx="4294967295"/>
          </p:nvPr>
        </p:nvSpPr>
        <p:spPr>
          <a:xfrm>
            <a:off x="6353175" y="1022350"/>
            <a:ext cx="4143375" cy="5602288"/>
          </a:xfrm>
        </p:spPr>
        <p:txBody>
          <a:bodyPr/>
          <a:lstStyle/>
          <a:p>
            <a:r>
              <a:rPr lang="ru-RU" smtClean="0"/>
              <a:t>Индия </a:t>
            </a:r>
            <a:r>
              <a:rPr lang="en-US" smtClean="0"/>
              <a:t>$</a:t>
            </a:r>
            <a:r>
              <a:rPr lang="ru-RU" smtClean="0"/>
              <a:t>70 млрд</a:t>
            </a:r>
            <a:r>
              <a:rPr lang="en-US" smtClean="0"/>
              <a:t> </a:t>
            </a:r>
            <a:r>
              <a:rPr lang="ru-RU" smtClean="0"/>
              <a:t>экспорт компьютерных программ - это больше чем от экспорта газа, черных и цветных металлов. Это в 5 раз больше чем весь оборонный экспорт в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2"/>
          <p:cNvSpPr>
            <a:spLocks noGrp="1"/>
          </p:cNvSpPr>
          <p:nvPr>
            <p:ph idx="1"/>
          </p:nvPr>
        </p:nvSpPr>
        <p:spPr>
          <a:xfrm>
            <a:off x="2351088" y="1571625"/>
            <a:ext cx="7489825" cy="3441700"/>
          </a:xfrm>
        </p:spPr>
        <p:txBody>
          <a:bodyPr/>
          <a:lstStyle/>
          <a:p>
            <a:endParaRPr lang="ru-RU" smtClean="0"/>
          </a:p>
          <a:p>
            <a:pPr>
              <a:buFont typeface="Arial" charset="0"/>
              <a:buNone/>
            </a:pPr>
            <a:r>
              <a:rPr lang="ru-RU" sz="4000" smtClean="0"/>
              <a:t>   </a:t>
            </a:r>
            <a:r>
              <a:rPr lang="ru-RU" sz="3600" b="1" smtClean="0">
                <a:solidFill>
                  <a:srgbClr val="0070C0"/>
                </a:solidFill>
                <a:latin typeface="Cambria" pitchFamily="18" charset="0"/>
              </a:rPr>
              <a:t>Никогда ранее </a:t>
            </a:r>
            <a:r>
              <a:rPr lang="ru-RU" sz="3600" smtClean="0">
                <a:solidFill>
                  <a:srgbClr val="002060"/>
                </a:solidFill>
                <a:latin typeface="Cambria" pitchFamily="18" charset="0"/>
              </a:rPr>
              <a:t>образование </a:t>
            </a:r>
            <a:r>
              <a:rPr lang="ru-RU" sz="3600" b="1" smtClean="0">
                <a:solidFill>
                  <a:srgbClr val="0070C0"/>
                </a:solidFill>
                <a:latin typeface="Cambria" pitchFamily="18" charset="0"/>
              </a:rPr>
              <a:t>не было столь важно </a:t>
            </a:r>
            <a:r>
              <a:rPr lang="ru-RU" sz="3600" smtClean="0">
                <a:solidFill>
                  <a:srgbClr val="002060"/>
                </a:solidFill>
                <a:latin typeface="Cambria" pitchFamily="18" charset="0"/>
              </a:rPr>
              <a:t>для каждого  человека.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4C9E2-40DC-458C-8B0C-38F8F3342296}" type="slidenum">
              <a:rPr lang="ru-RU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70C0"/>
                </a:solidFill>
                <a:latin typeface="Cambria" pitchFamily="18" charset="0"/>
              </a:rPr>
              <a:t>ОБРАЗОВАНИЕ  3.0.</a:t>
            </a:r>
            <a:endParaRPr lang="ru-RU" sz="4000" b="1" smtClean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9650" y="1773238"/>
            <a:ext cx="7416800" cy="24368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00"/>
              </a:spcBef>
              <a:buClr>
                <a:srgbClr val="3333FF"/>
              </a:buClr>
            </a:pPr>
            <a:r>
              <a:rPr lang="ru-RU" sz="3600">
                <a:solidFill>
                  <a:srgbClr val="1F4E79"/>
                </a:solidFill>
                <a:latin typeface="Cambria" pitchFamily="18" charset="0"/>
                <a:ea typeface="Cambria Math" pitchFamily="18" charset="0"/>
                <a:cs typeface="Cambria Math" pitchFamily="18" charset="0"/>
              </a:rPr>
              <a:t>В основе </a:t>
            </a:r>
            <a:r>
              <a:rPr lang="ru-RU" sz="3600" b="1">
                <a:solidFill>
                  <a:srgbClr val="0070C0"/>
                </a:solidFill>
                <a:latin typeface="Cambria" pitchFamily="18" charset="0"/>
                <a:ea typeface="Cambria Math" pitchFamily="18" charset="0"/>
                <a:cs typeface="Cambria Math" pitchFamily="18" charset="0"/>
              </a:rPr>
              <a:t>ОБРАЗОВАНИЯ  3.0  </a:t>
            </a:r>
          </a:p>
          <a:p>
            <a:pPr>
              <a:spcBef>
                <a:spcPts val="500"/>
              </a:spcBef>
              <a:buClr>
                <a:srgbClr val="3333FF"/>
              </a:buClr>
            </a:pPr>
            <a:r>
              <a:rPr lang="ru-RU" sz="3600">
                <a:solidFill>
                  <a:srgbClr val="1F4E79"/>
                </a:solidFill>
                <a:latin typeface="Cambria" pitchFamily="18" charset="0"/>
                <a:ea typeface="Cambria Math" pitchFamily="18" charset="0"/>
                <a:cs typeface="Cambria Math" pitchFamily="18" charset="0"/>
              </a:rPr>
              <a:t>не оборудование, не программное обеспечение, а </a:t>
            </a:r>
          </a:p>
          <a:p>
            <a:pPr algn="ctr">
              <a:spcBef>
                <a:spcPts val="500"/>
              </a:spcBef>
              <a:buClr>
                <a:srgbClr val="3333FF"/>
              </a:buClr>
            </a:pPr>
            <a:r>
              <a:rPr lang="ru-RU" sz="3600" b="1">
                <a:solidFill>
                  <a:srgbClr val="0070C0"/>
                </a:solidFill>
                <a:latin typeface="Cambria" pitchFamily="18" charset="0"/>
                <a:ea typeface="Cambria Math" pitchFamily="18" charset="0"/>
                <a:cs typeface="Cambria Math" pitchFamily="18" charset="0"/>
              </a:rPr>
              <a:t>ОБРАЗ   МЫШЛЕНИЯ </a:t>
            </a:r>
            <a:endParaRPr lang="ru-RU" sz="3600" b="1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0F30F-3A03-453C-B8D5-3D520966616A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3765550" y="817563"/>
            <a:ext cx="7543800" cy="3429000"/>
          </a:xfrm>
        </p:spPr>
        <p:txBody>
          <a:bodyPr/>
          <a:lstStyle/>
          <a:p>
            <a:pPr algn="ctr"/>
            <a:r>
              <a:rPr lang="ru-RU" sz="7200" smtClean="0">
                <a:latin typeface="Times New Roman" pitchFamily="18" charset="0"/>
                <a:cs typeface="Times New Roman" pitchFamily="18" charset="0"/>
              </a:rPr>
              <a:t>Гуманитарные ценности сотрудничества</a:t>
            </a:r>
          </a:p>
        </p:txBody>
      </p:sp>
      <p:pic>
        <p:nvPicPr>
          <p:cNvPr id="15362" name="Picture 4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9825" y="1143000"/>
            <a:ext cx="19399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785813"/>
            <a:ext cx="7772400" cy="28146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> </a:t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81313" y="2000250"/>
            <a:ext cx="6400800" cy="19240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b="1" dirty="0">
                <a:solidFill>
                  <a:srgbClr val="0070C0"/>
                </a:solidFill>
                <a:latin typeface="Cambria" panose="02040503050406030204" pitchFamily="18" charset="0"/>
              </a:rPr>
              <a:t>НОВАЯ </a:t>
            </a:r>
            <a:r>
              <a:rPr lang="ru-RU" sz="4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ПЕДАГОГИКА: </a:t>
            </a:r>
            <a:endParaRPr lang="ru-RU" sz="4400" b="1" dirty="0">
              <a:solidFill>
                <a:srgbClr val="0070C0"/>
              </a:solidFill>
              <a:latin typeface="Cambria" panose="020405030504060302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в ответ на вызовы </a:t>
            </a:r>
            <a:r>
              <a:rPr lang="ru-RU" sz="4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времени</a:t>
            </a:r>
            <a:endParaRPr lang="ru-RU" sz="44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14313"/>
            <a:ext cx="8229600" cy="857250"/>
          </a:xfrm>
        </p:spPr>
        <p:txBody>
          <a:bodyPr rtlCol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4100" b="1" dirty="0">
                <a:solidFill>
                  <a:srgbClr val="0070C0"/>
                </a:solidFill>
                <a:latin typeface="Cambria" panose="02040503050406030204" pitchFamily="18" charset="0"/>
                <a:ea typeface="+mn-ea"/>
                <a:cs typeface="+mn-cs"/>
              </a:rPr>
              <a:t>НОВОЕ В ПЕДАГОГИКЕ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24063" y="1285875"/>
            <a:ext cx="8208962" cy="5126038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 smtClean="0"/>
              <a:t>    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</a:rPr>
              <a:t>XX </a:t>
            </a:r>
            <a:r>
              <a:rPr lang="ru-RU" sz="36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век  </a:t>
            </a:r>
            <a:r>
              <a:rPr lang="ru-RU" sz="3600" dirty="0">
                <a:solidFill>
                  <a:srgbClr val="002060"/>
                </a:solidFill>
                <a:latin typeface="Cambria" panose="02040503050406030204" pitchFamily="18" charset="0"/>
              </a:rPr>
              <a:t>- решение учебных задач как демонстрация полученного знания, ограниченного рамками учебника, класса, школы.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   </a:t>
            </a:r>
            <a:r>
              <a:rPr lang="en-US" sz="3600" b="1" i="1" dirty="0">
                <a:solidFill>
                  <a:srgbClr val="002060"/>
                </a:solidFill>
                <a:latin typeface="Cambria" panose="02040503050406030204" pitchFamily="18" charset="0"/>
              </a:rPr>
              <a:t>XXI</a:t>
            </a:r>
            <a:r>
              <a:rPr lang="ru-RU" sz="36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век </a:t>
            </a:r>
            <a:r>
              <a:rPr lang="ru-RU" sz="3600" dirty="0">
                <a:solidFill>
                  <a:srgbClr val="002060"/>
                </a:solidFill>
                <a:latin typeface="Cambria" panose="02040503050406030204" pitchFamily="18" charset="0"/>
              </a:rPr>
              <a:t>– цифровые технологии позволяют учащимся принимать решения в ситуации реального мира, в общении с соответствующим сетевым сообществом, далеко за пределами школы.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6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i="1" dirty="0"/>
              <a:t>     </a:t>
            </a:r>
            <a:r>
              <a:rPr lang="ru-RU" sz="3600" i="1" dirty="0">
                <a:solidFill>
                  <a:srgbClr val="0070C0"/>
                </a:solidFill>
                <a:latin typeface="Cambria" panose="02040503050406030204" pitchFamily="18" charset="0"/>
              </a:rPr>
              <a:t>Новизна не в увеличении доступности знания, но в возможности его применения в реальном мире. </a:t>
            </a:r>
            <a:r>
              <a:rPr lang="ru-RU" sz="3600" b="1" i="1" dirty="0">
                <a:solidFill>
                  <a:srgbClr val="0070C0"/>
                </a:solidFill>
                <a:latin typeface="Cambria" panose="02040503050406030204" pitchFamily="18" charset="0"/>
              </a:rPr>
              <a:t>Это изменение охватывает систему на глобальном уровне.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7735F-BE21-4A3E-A247-E3A2CFC8D99A}" type="slidenum">
              <a:rPr lang="ru-RU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188" y="357188"/>
            <a:ext cx="8143875" cy="64770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Ценности образования </a:t>
            </a:r>
            <a:b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ХХ</a:t>
            </a:r>
            <a:r>
              <a:rPr lang="en-US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I</a:t>
            </a:r>
            <a:r>
              <a:rPr lang="ru-RU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века</a:t>
            </a:r>
            <a:endParaRPr lang="ru-RU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9288" y="1428750"/>
            <a:ext cx="8353425" cy="4737100"/>
          </a:xfrm>
        </p:spPr>
        <p:txBody>
          <a:bodyPr rtlCol="0">
            <a:no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srgbClr val="0070C0"/>
                </a:solidFill>
                <a:latin typeface="Cambria" pitchFamily="18" charset="0"/>
              </a:rPr>
              <a:t>инициативность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mbria" pitchFamily="18" charset="0"/>
              </a:rPr>
              <a:t>и нацеленность на </a:t>
            </a:r>
            <a:r>
              <a:rPr lang="ru-RU" sz="2400" b="1" dirty="0">
                <a:solidFill>
                  <a:srgbClr val="0070C0"/>
                </a:solidFill>
                <a:latin typeface="Cambria" pitchFamily="18" charset="0"/>
              </a:rPr>
              <a:t>приобретение новых компетенций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srgbClr val="0070C0"/>
                </a:solidFill>
                <a:latin typeface="Cambria" pitchFamily="18" charset="0"/>
              </a:rPr>
              <a:t>готовность</a:t>
            </a:r>
            <a:r>
              <a:rPr lang="ru-RU" sz="2400" dirty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mbria" pitchFamily="18" charset="0"/>
              </a:rPr>
              <a:t>и способность к  технологическим, организационным, социальным инновациям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srgbClr val="0070C0"/>
                </a:solidFill>
                <a:latin typeface="Cambria" pitchFamily="18" charset="0"/>
              </a:rPr>
              <a:t>сотрудничество</a:t>
            </a:r>
            <a:r>
              <a:rPr lang="ru-RU" sz="2400" dirty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mbria" pitchFamily="18" charset="0"/>
              </a:rPr>
              <a:t>и взаимная ответственность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2400" b="1" dirty="0" err="1">
                <a:solidFill>
                  <a:srgbClr val="0070C0"/>
                </a:solidFill>
                <a:latin typeface="Cambria" pitchFamily="18" charset="0"/>
              </a:rPr>
              <a:t>креативность</a:t>
            </a:r>
            <a:endParaRPr lang="ru-RU" sz="2400" b="1" dirty="0">
              <a:solidFill>
                <a:srgbClr val="0070C0"/>
              </a:solidFill>
              <a:latin typeface="Cambria" pitchFamily="18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002060"/>
                </a:solidFill>
                <a:latin typeface="Cambria" pitchFamily="18" charset="0"/>
              </a:rPr>
              <a:t>критическое мышление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002060"/>
                </a:solidFill>
                <a:latin typeface="Cambria" pitchFamily="18" charset="0"/>
              </a:rPr>
              <a:t>высокая </a:t>
            </a:r>
            <a:r>
              <a:rPr lang="ru-RU" sz="2400" b="1" dirty="0">
                <a:solidFill>
                  <a:srgbClr val="0070C0"/>
                </a:solidFill>
                <a:latin typeface="Cambria" pitchFamily="18" charset="0"/>
              </a:rPr>
              <a:t>социальная активность</a:t>
            </a:r>
            <a:r>
              <a:rPr lang="ru-RU" sz="2400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mbria" pitchFamily="18" charset="0"/>
              </a:rPr>
              <a:t>и</a:t>
            </a:r>
            <a:r>
              <a:rPr lang="ru-RU" sz="2400" dirty="0">
                <a:latin typeface="Cambria" pitchFamily="18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latin typeface="Cambria" pitchFamily="18" charset="0"/>
              </a:rPr>
              <a:t>компетентность </a:t>
            </a:r>
            <a:endParaRPr lang="en-US" sz="2400" b="1" dirty="0">
              <a:solidFill>
                <a:srgbClr val="0070C0"/>
              </a:solidFill>
              <a:latin typeface="Cambria" pitchFamily="18" charset="0"/>
            </a:endParaRPr>
          </a:p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C00000"/>
                </a:solidFill>
                <a:latin typeface="Cambria" pitchFamily="18" charset="0"/>
              </a:rPr>
              <a:t>      </a:t>
            </a:r>
            <a:r>
              <a:rPr lang="ru-RU" sz="2400" b="1" dirty="0">
                <a:solidFill>
                  <a:srgbClr val="0070C0"/>
                </a:solidFill>
                <a:latin typeface="Cambria" pitchFamily="18" charset="0"/>
              </a:rPr>
              <a:t>в осуществлении социальных взаимодействий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ru-RU" sz="2400" b="1" dirty="0">
                <a:solidFill>
                  <a:srgbClr val="0070C0"/>
                </a:solidFill>
                <a:latin typeface="Cambria" pitchFamily="18" charset="0"/>
              </a:rPr>
              <a:t>информационная грамотность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67DC1-0B99-4E46-9DD4-1CF3D82F65FC}" type="slidenum">
              <a:rPr lang="ru-RU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Номер слайда 19"/>
          <p:cNvSpPr txBox="1">
            <a:spLocks/>
          </p:cNvSpPr>
          <p:nvPr/>
        </p:nvSpPr>
        <p:spPr bwMode="auto">
          <a:xfrm>
            <a:off x="8040688" y="63817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/>
            <a:fld id="{6F014D4B-444C-4292-B201-F090923843D0}" type="slidenum">
              <a:rPr lang="ru-RU" sz="1200">
                <a:solidFill>
                  <a:schemeClr val="bg1"/>
                </a:solidFill>
                <a:latin typeface="Calibri" pitchFamily="34" charset="0"/>
              </a:rPr>
              <a:pPr algn="r" defTabSz="912813"/>
              <a:t>23</a:t>
            </a:fld>
            <a:endParaRPr lang="ru-RU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52625" y="571500"/>
            <a:ext cx="8358188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algn="ctr" fontAlgn="auto"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0070C0"/>
                </a:solidFill>
                <a:latin typeface="Cambria" panose="02040503050406030204" pitchFamily="18" charset="0"/>
              </a:rPr>
              <a:t>Навыки и компетенции </a:t>
            </a:r>
            <a:r>
              <a:rPr lang="en-US" sz="2800" b="1" cap="all" dirty="0">
                <a:solidFill>
                  <a:srgbClr val="0070C0"/>
                </a:solidFill>
                <a:latin typeface="Cambria" panose="02040503050406030204" pitchFamily="18" charset="0"/>
              </a:rPr>
              <a:t>XXI </a:t>
            </a:r>
            <a:r>
              <a:rPr lang="ru-RU" sz="2800" b="1" cap="all" dirty="0">
                <a:solidFill>
                  <a:srgbClr val="0070C0"/>
                </a:solidFill>
                <a:latin typeface="Cambria" panose="02040503050406030204" pitchFamily="18" charset="0"/>
              </a:rPr>
              <a:t>века</a:t>
            </a:r>
          </a:p>
          <a:p>
            <a:pPr marL="0" lvl="1" algn="ctr" fontAlgn="auto"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0070C0"/>
                </a:solidFill>
                <a:latin typeface="Cambria" panose="02040503050406030204" pitchFamily="18" charset="0"/>
              </a:rPr>
              <a:t>и экономика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8426450" y="6356350"/>
            <a:ext cx="2133600" cy="365125"/>
          </a:xfrm>
        </p:spPr>
        <p:txBody>
          <a:bodyPr/>
          <a:lstStyle/>
          <a:p>
            <a:pPr>
              <a:defRPr/>
            </a:pPr>
            <a:fld id="{3EECE9BA-EAE8-419B-8EF1-DB023DA7CD0E}" type="slidenum">
              <a:rPr lang="ru-RU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39940" name="Прямоугольник 1"/>
          <p:cNvSpPr>
            <a:spLocks noChangeArrowheads="1"/>
          </p:cNvSpPr>
          <p:nvPr/>
        </p:nvSpPr>
        <p:spPr bwMode="auto">
          <a:xfrm>
            <a:off x="2024063" y="1785938"/>
            <a:ext cx="8215312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Массовое овладение ключевыми компетенциями </a:t>
            </a:r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века обеспечивает до 0.5 – 0.65% роста ВВП в год  </a:t>
            </a:r>
            <a:r>
              <a:rPr lang="ru-RU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(данные США 2012 года, при среднегодовых темпах роста ВВП – 2-2.5%)</a:t>
            </a:r>
          </a:p>
          <a:p>
            <a:pPr marL="457200" indent="-457200" algn="just">
              <a:buFont typeface="Arial" charset="0"/>
              <a:buChar char="•"/>
            </a:pPr>
            <a:endParaRPr lang="ru-RU" sz="2000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Сформированность навыков и компетенций </a:t>
            </a:r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века  более значима для экономического роста, чем традиционные индикаторы образования – </a:t>
            </a:r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обучения, охват населения образованием.</a:t>
            </a:r>
          </a:p>
          <a:p>
            <a:pPr marL="457200" indent="-457200" algn="just">
              <a:buFont typeface="Arial" charset="0"/>
              <a:buChar char="•"/>
            </a:pPr>
            <a:endParaRPr lang="ru-RU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Сформированность ключевых  компетенций </a:t>
            </a:r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в.</a:t>
            </a:r>
            <a:r>
              <a:rPr lang="en-US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населения – требование не уникальное, а всеобщее</a:t>
            </a:r>
            <a:endParaRPr lang="en-US" sz="2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41" name="Прямоугольник 6"/>
          <p:cNvSpPr>
            <a:spLocks noChangeArrowheads="1"/>
          </p:cNvSpPr>
          <p:nvPr/>
        </p:nvSpPr>
        <p:spPr bwMode="auto">
          <a:xfrm>
            <a:off x="4095750" y="1500188"/>
            <a:ext cx="6321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2060"/>
                </a:solidFill>
                <a:latin typeface="Cambria" pitchFamily="18" charset="0"/>
              </a:rPr>
              <a:t> </a:t>
            </a:r>
            <a:endParaRPr lang="ru-RU" sz="1400" b="1">
              <a:solidFill>
                <a:srgbClr val="002060"/>
              </a:solidFill>
              <a:latin typeface="Cambria" pitchFamily="18" charset="0"/>
            </a:endParaRPr>
          </a:p>
          <a:p>
            <a:pPr algn="r"/>
            <a:r>
              <a:rPr lang="en-US" sz="1400" b="1" i="1">
                <a:solidFill>
                  <a:srgbClr val="002060"/>
                </a:solidFill>
                <a:latin typeface="Cambria" pitchFamily="18" charset="0"/>
              </a:rPr>
              <a:t> </a:t>
            </a:r>
            <a:endParaRPr lang="ru-RU" sz="1400" b="1" i="1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52750" y="5572125"/>
            <a:ext cx="621506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solidFill>
                  <a:srgbClr val="002060"/>
                </a:solidFill>
                <a:latin typeface="Cambria" pitchFamily="18" charset="0"/>
              </a:rPr>
              <a:t>Новая педагогика формирует новую ценность инвестиций в образование.</a:t>
            </a:r>
            <a:endParaRPr lang="ru-RU" b="1" cap="all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4" name="Rectangle 34"/>
          <p:cNvSpPr>
            <a:spLocks noChangeArrowheads="1"/>
          </p:cNvSpPr>
          <p:nvPr/>
        </p:nvSpPr>
        <p:spPr bwMode="auto">
          <a:xfrm>
            <a:off x="2063750" y="404813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/>
              <a:t>Ключевые компетенции современного специалиста </a:t>
            </a:r>
            <a:br>
              <a:rPr lang="ru-RU" altLang="ru-RU" sz="2400" b="1"/>
            </a:br>
            <a:r>
              <a:rPr lang="ru-RU" altLang="ru-RU" sz="1800"/>
              <a:t>Определены Советом Европы (1996 год)</a:t>
            </a:r>
          </a:p>
        </p:txBody>
      </p:sp>
      <p:sp>
        <p:nvSpPr>
          <p:cNvPr id="40962" name="Rectangle 35"/>
          <p:cNvSpPr>
            <a:spLocks noChangeArrowheads="1"/>
          </p:cNvSpPr>
          <p:nvPr/>
        </p:nvSpPr>
        <p:spPr bwMode="auto">
          <a:xfrm>
            <a:off x="6096000" y="1412875"/>
            <a:ext cx="449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altLang="ru-RU" sz="1600" b="1">
                <a:latin typeface="Verdana" pitchFamily="34" charset="0"/>
              </a:rPr>
              <a:t>Социальные и политические</a:t>
            </a:r>
            <a:r>
              <a:rPr lang="ru-RU" altLang="ru-RU" sz="1200">
                <a:latin typeface="Verdana" pitchFamily="34" charset="0"/>
              </a:rPr>
              <a:t> компетенции, такие как способность принимать ответственность, участвовать в принятии групповых решений, разрешать конфликты ненасильственно, участвовать в поддержании и улучшении демократических институтов;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 altLang="ru-RU" sz="1200"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altLang="ru-RU" sz="1600" b="1">
                <a:latin typeface="Verdana" pitchFamily="34" charset="0"/>
              </a:rPr>
              <a:t>Межкультурные</a:t>
            </a:r>
            <a:r>
              <a:rPr lang="ru-RU" altLang="ru-RU" sz="1400" b="1">
                <a:latin typeface="Verdana" pitchFamily="34" charset="0"/>
              </a:rPr>
              <a:t> </a:t>
            </a:r>
            <a:r>
              <a:rPr lang="ru-RU" altLang="ru-RU" sz="1200">
                <a:latin typeface="Verdana" pitchFamily="34" charset="0"/>
              </a:rPr>
              <a:t>компетенции,</a:t>
            </a:r>
            <a:r>
              <a:rPr lang="ru-RU" altLang="ru-RU" sz="1400">
                <a:latin typeface="Verdana" pitchFamily="34" charset="0"/>
              </a:rPr>
              <a:t> </a:t>
            </a:r>
            <a:r>
              <a:rPr lang="ru-RU" altLang="ru-RU" sz="1200">
                <a:latin typeface="Verdana" pitchFamily="34" charset="0"/>
              </a:rPr>
              <a:t>связанные с жизнью в многокультурном обществе, такие как принятие различий, уважение других и способность жить с людьми других культур, языков и религий.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 altLang="ru-RU" sz="1200"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altLang="ru-RU" sz="1600" b="1">
                <a:latin typeface="Verdana" pitchFamily="34" charset="0"/>
              </a:rPr>
              <a:t>Коммуникативные</a:t>
            </a:r>
            <a:r>
              <a:rPr lang="ru-RU" altLang="ru-RU" sz="1400" b="1">
                <a:latin typeface="Verdana" pitchFamily="34" charset="0"/>
              </a:rPr>
              <a:t> </a:t>
            </a:r>
            <a:r>
              <a:rPr lang="ru-RU" altLang="ru-RU" sz="1200">
                <a:latin typeface="Verdana" pitchFamily="34" charset="0"/>
              </a:rPr>
              <a:t>компетенции, относящиеся к владению</a:t>
            </a:r>
            <a:r>
              <a:rPr lang="en-US" altLang="ru-RU" sz="1200">
                <a:latin typeface="Verdana" pitchFamily="34" charset="0"/>
              </a:rPr>
              <a:t> </a:t>
            </a:r>
            <a:r>
              <a:rPr lang="ru-RU" altLang="ru-RU" sz="1200">
                <a:latin typeface="Verdana" pitchFamily="34" charset="0"/>
              </a:rPr>
              <a:t>устной и письменной коммуникацией, всё большую важность приобретает владение более, чем одним языком.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 altLang="ru-RU" sz="1200"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altLang="ru-RU" sz="1600" b="1">
                <a:latin typeface="Verdana" pitchFamily="34" charset="0"/>
              </a:rPr>
              <a:t>Информационные</a:t>
            </a:r>
            <a:r>
              <a:rPr lang="ru-RU" altLang="ru-RU" sz="1200" b="1">
                <a:latin typeface="Verdana" pitchFamily="34" charset="0"/>
              </a:rPr>
              <a:t> </a:t>
            </a:r>
            <a:r>
              <a:rPr lang="ru-RU" altLang="ru-RU" sz="1200">
                <a:latin typeface="Verdana" pitchFamily="34" charset="0"/>
              </a:rPr>
              <a:t>компетенции, связанные с возрастанием информатизации общества. Владение этими технологиями, понимание их  применения, слабых и сильных сторон и способов к критическому суждению в отношении информации, распространяемой  массмедийными средствами и рекламой.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ru-RU" altLang="ru-RU" sz="1200">
              <a:latin typeface="Verdan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ru-RU" altLang="ru-RU" sz="1600" b="1">
                <a:latin typeface="Verdana" pitchFamily="34" charset="0"/>
              </a:rPr>
              <a:t>Способность непрерывно учиться</a:t>
            </a:r>
            <a:r>
              <a:rPr lang="ru-RU" altLang="ru-RU" sz="1200">
                <a:latin typeface="Verdana" pitchFamily="34" charset="0"/>
              </a:rPr>
              <a:t> на протяжении жизни в качестве основы непрерывного обучения в контексте  личной, профессиональной и социальной жизни.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endParaRPr lang="ru-RU" altLang="ru-RU" sz="2400">
              <a:latin typeface="Verdana" pitchFamily="34" charset="0"/>
            </a:endParaRPr>
          </a:p>
        </p:txBody>
      </p:sp>
      <p:pic>
        <p:nvPicPr>
          <p:cNvPr id="40963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1844675"/>
            <a:ext cx="4249738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1774825" y="474663"/>
            <a:ext cx="8229600" cy="1154112"/>
          </a:xfrm>
        </p:spPr>
        <p:txBody>
          <a:bodyPr/>
          <a:lstStyle/>
          <a:p>
            <a:r>
              <a:rPr lang="ru-RU" sz="3600" b="1" smtClean="0">
                <a:solidFill>
                  <a:srgbClr val="0070C0"/>
                </a:solidFill>
                <a:latin typeface="Cambria" pitchFamily="18" charset="0"/>
              </a:rPr>
              <a:t>Использование информационных технологий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844675"/>
            <a:ext cx="8229600" cy="428148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быстро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снижается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стоимость</a:t>
            </a:r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цифровых инструментов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увеличивается </a:t>
            </a:r>
            <a:r>
              <a:rPr lang="ru-RU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он-</a:t>
            </a:r>
            <a:r>
              <a:rPr lang="ru-RU" dirty="0" err="1">
                <a:solidFill>
                  <a:srgbClr val="002060"/>
                </a:solidFill>
                <a:latin typeface="Cambria" panose="02040503050406030204" pitchFamily="18" charset="0"/>
              </a:rPr>
              <a:t>л</a:t>
            </a:r>
            <a:r>
              <a:rPr lang="ru-RU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айн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д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оступность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высоко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качественных, в т.ч. бесплатных,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цифровых </a:t>
            </a: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ресурсов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учителя </a:t>
            </a: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>и учащиеся естественным путем становятся активными и эффективными пользователями ИКТ</a:t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ambria" panose="020405030504060302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Финансирование </a:t>
            </a:r>
            <a:r>
              <a:rPr lang="ru-RU" b="1" i="1" dirty="0">
                <a:solidFill>
                  <a:srgbClr val="002060"/>
                </a:solidFill>
                <a:latin typeface="Cambria" panose="02040503050406030204" pitchFamily="18" charset="0"/>
              </a:rPr>
              <a:t>новой педагогики - вопрос изменения приоритетов, а не поиска дополнительных средств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9750" y="714375"/>
            <a:ext cx="8534400" cy="7588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cap="all" dirty="0">
                <a:solidFill>
                  <a:srgbClr val="0070C0"/>
                </a:solidFill>
                <a:latin typeface="Cambria" panose="02040503050406030204" pitchFamily="18" charset="0"/>
                <a:ea typeface="+mn-ea"/>
                <a:cs typeface="+mn-cs"/>
              </a:rPr>
              <a:t>Изменение отношения к знанию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8869363" y="1785938"/>
            <a:ext cx="3322637" cy="639762"/>
          </a:xfrm>
        </p:spPr>
        <p:txBody>
          <a:bodyPr rtlCol="0"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cap="small" dirty="0" smtClean="0">
                <a:solidFill>
                  <a:srgbClr val="002060"/>
                </a:solidFill>
                <a:latin typeface="Cambria" panose="02040503050406030204" pitchFamily="18" charset="0"/>
              </a:rPr>
              <a:t>знание как инструмент</a:t>
            </a:r>
            <a:endParaRPr lang="ru-RU" b="1" cap="small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1785938"/>
            <a:ext cx="3286125" cy="639762"/>
          </a:xfrm>
        </p:spPr>
        <p:txBody>
          <a:bodyPr rtlCol="0" anchor="ctr">
            <a:normAutofit fontScale="925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500" b="1" cap="small" dirty="0">
                <a:solidFill>
                  <a:srgbClr val="002060"/>
                </a:solidFill>
                <a:latin typeface="Cambria" panose="02040503050406030204" pitchFamily="18" charset="0"/>
              </a:rPr>
              <a:t>знание как содержание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5381625" y="3929063"/>
            <a:ext cx="1214438" cy="36036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3013" name="Picture 6" descr="http://rusrep.ru/images/upload/192211_phot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8363" y="2500313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8" descr="http://pruma.ru/uploads/catalog/prumacatalogitem/42/99/wm_04df1754fca4a0233ee0ce542078b38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7563" y="2987675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ъект 2"/>
          <p:cNvSpPr>
            <a:spLocks noGrp="1"/>
          </p:cNvSpPr>
          <p:nvPr>
            <p:ph idx="1"/>
          </p:nvPr>
        </p:nvSpPr>
        <p:spPr>
          <a:xfrm>
            <a:off x="1809750" y="1600200"/>
            <a:ext cx="8643938" cy="4525963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  <a:latin typeface="Cambria" pitchFamily="18" charset="0"/>
              </a:rPr>
              <a:t>	</a:t>
            </a:r>
            <a:r>
              <a:rPr lang="ru-RU" b="1" smtClean="0">
                <a:solidFill>
                  <a:srgbClr val="002060"/>
                </a:solidFill>
                <a:latin typeface="Cambria" pitchFamily="18" charset="0"/>
              </a:rPr>
              <a:t>	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endParaRPr lang="ru-RU" b="1" smtClean="0">
              <a:solidFill>
                <a:srgbClr val="002060"/>
              </a:solidFill>
              <a:latin typeface="Cambria" pitchFamily="18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  <a:latin typeface="Cambria" pitchFamily="18" charset="0"/>
              </a:rPr>
              <a:t>	«Чистая технология без новой педагогики - выброшенные деньги»</a:t>
            </a:r>
          </a:p>
          <a:p>
            <a:pPr marL="0" indent="0" algn="r">
              <a:buFont typeface="Arial" charset="0"/>
              <a:buNone/>
            </a:pPr>
            <a:r>
              <a:rPr lang="ru-RU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mtClean="0"/>
              <a:t>       </a:t>
            </a:r>
            <a:r>
              <a:rPr lang="ru-RU" sz="2200" smtClean="0">
                <a:solidFill>
                  <a:srgbClr val="002060"/>
                </a:solidFill>
              </a:rPr>
              <a:t> Dun Buckley, Head of Saltashet</a:t>
            </a:r>
          </a:p>
          <a:p>
            <a:pPr marL="0" indent="0" algn="r">
              <a:buFont typeface="Arial" charset="0"/>
              <a:buNone/>
            </a:pPr>
            <a:r>
              <a:rPr lang="ru-RU" sz="2200" smtClean="0">
                <a:solidFill>
                  <a:srgbClr val="002060"/>
                </a:solidFill>
              </a:rPr>
              <a:t> community school, England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6888" y="703263"/>
            <a:ext cx="8435975" cy="8874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857375"/>
            <a:ext cx="8229600" cy="39481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Новая педагогика – педагогика партнерства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0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000" dirty="0">
                <a:solidFill>
                  <a:srgbClr val="002060"/>
                </a:solidFill>
                <a:latin typeface="Cambria" panose="02040503050406030204" pitchFamily="18" charset="0"/>
              </a:rPr>
              <a:t>	Учащийся вступает в отношения партнёрства с учителем и другими учащимися в рамках персонализированного учебного процесса, основанного на совместных завышенных ожиданиях, реализуемых в процессе решения сложных учебных задач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0C8C4-0E27-4E4D-965E-112B7D81AF4B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5061" name="Заголовок 1"/>
          <p:cNvSpPr txBox="1">
            <a:spLocks/>
          </p:cNvSpPr>
          <p:nvPr/>
        </p:nvSpPr>
        <p:spPr bwMode="auto">
          <a:xfrm>
            <a:off x="2024063" y="214313"/>
            <a:ext cx="808513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3600" b="1">
                <a:solidFill>
                  <a:srgbClr val="0070C0"/>
                </a:solidFill>
                <a:latin typeface="Cambria" pitchFamily="18" charset="0"/>
              </a:rPr>
              <a:t>ПРИНЦИПЫ</a:t>
            </a:r>
            <a:br>
              <a:rPr lang="ru-RU" sz="3600" b="1">
                <a:solidFill>
                  <a:srgbClr val="0070C0"/>
                </a:solidFill>
                <a:latin typeface="Cambria" pitchFamily="18" charset="0"/>
              </a:rPr>
            </a:br>
            <a:r>
              <a:rPr lang="ru-RU" sz="3600" b="1">
                <a:solidFill>
                  <a:srgbClr val="0070C0"/>
                </a:solidFill>
                <a:latin typeface="Cambria" pitchFamily="18" charset="0"/>
              </a:rPr>
              <a:t>НОВОЙ  ПЕДАГОГИКИ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850" y="444500"/>
            <a:ext cx="7993063" cy="1143000"/>
          </a:xfrm>
        </p:spPr>
        <p:txBody>
          <a:bodyPr rtlCol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70C0"/>
                </a:solidFill>
                <a:latin typeface="Cambria" panose="02040503050406030204" pitchFamily="18" charset="0"/>
                <a:ea typeface="+mn-ea"/>
                <a:cs typeface="+mn-cs"/>
              </a:rPr>
              <a:t>НОВАЯ ПЕДАГОГИКА</a:t>
            </a:r>
            <a:br>
              <a:rPr lang="ru-RU" sz="3600" b="1" dirty="0">
                <a:solidFill>
                  <a:srgbClr val="0070C0"/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sz="3600" b="1" dirty="0">
                <a:solidFill>
                  <a:srgbClr val="0070C0"/>
                </a:solidFill>
                <a:latin typeface="Cambria" panose="02040503050406030204" pitchFamily="18" charset="0"/>
                <a:ea typeface="+mn-ea"/>
                <a:cs typeface="+mn-cs"/>
              </a:rPr>
              <a:t>ДЛЯ  УЧИТЕЛЯ</a:t>
            </a:r>
          </a:p>
        </p:txBody>
      </p:sp>
      <p:sp>
        <p:nvSpPr>
          <p:cNvPr id="46082" name="Содержимое 2"/>
          <p:cNvSpPr>
            <a:spLocks noGrp="1"/>
          </p:cNvSpPr>
          <p:nvPr>
            <p:ph idx="1"/>
          </p:nvPr>
        </p:nvSpPr>
        <p:spPr>
          <a:xfrm>
            <a:off x="1881188" y="2182813"/>
            <a:ext cx="8445500" cy="26749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latin typeface="Cambria" pitchFamily="18" charset="0"/>
              </a:rPr>
              <a:t>	</a:t>
            </a:r>
            <a:r>
              <a:rPr lang="ru-RU" smtClean="0">
                <a:solidFill>
                  <a:srgbClr val="002060"/>
                </a:solidFill>
                <a:latin typeface="Cambria" pitchFamily="18" charset="0"/>
              </a:rPr>
              <a:t>Главная педагогическая компетенция  - освоенный набор учебных стратегий и технологий, способность формировать отношения партнерства с учащимися.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E6F7F-A4CB-4725-907A-F937B2F272CF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91511" y="2556162"/>
            <a:ext cx="8424936" cy="569487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6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Миссия </a:t>
            </a:r>
            <a:r>
              <a:rPr lang="ru-RU" sz="36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 </a:t>
            </a:r>
            <a:r>
              <a:rPr lang="ru-RU" sz="3600" b="1" cap="all" dirty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образования </a:t>
            </a:r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стратегия сотрудничества</a:t>
            </a:r>
            <a:endParaRPr lang="ru-RU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524100" y="3626427"/>
            <a:ext cx="7658096" cy="1428167"/>
          </a:xfrm>
          <a:prstGeom prst="rect">
            <a:avLst/>
          </a:prstGeom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становление и развитие личности в её индивидуальности, уникальности, неповторимости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188" y="214313"/>
            <a:ext cx="8786812" cy="1143000"/>
          </a:xfrm>
        </p:spPr>
        <p:txBody>
          <a:bodyPr rtlCol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cap="all" dirty="0">
                <a:solidFill>
                  <a:srgbClr val="0070C0"/>
                </a:solidFill>
                <a:latin typeface="Cambria" panose="02040503050406030204" pitchFamily="18" charset="0"/>
                <a:ea typeface="+mn-ea"/>
                <a:cs typeface="+mn-cs"/>
              </a:rPr>
              <a:t>Новая педагогика - </a:t>
            </a:r>
            <a:r>
              <a:rPr lang="ru-RU" sz="3200" b="1" cap="all" dirty="0" err="1">
                <a:solidFill>
                  <a:srgbClr val="0070C0"/>
                </a:solidFill>
                <a:latin typeface="Cambria" panose="02040503050406030204" pitchFamily="18" charset="0"/>
                <a:ea typeface="+mn-ea"/>
                <a:cs typeface="+mn-cs"/>
              </a:rPr>
              <a:t>педагогика</a:t>
            </a:r>
            <a:r>
              <a:rPr lang="ru-RU" sz="3200" b="1" cap="all" dirty="0">
                <a:solidFill>
                  <a:srgbClr val="0070C0"/>
                </a:solidFill>
                <a:latin typeface="Cambria" panose="02040503050406030204" pitchFamily="18" charset="0"/>
                <a:ea typeface="+mn-ea"/>
                <a:cs typeface="+mn-cs"/>
              </a:rPr>
              <a:t/>
            </a:r>
            <a:br>
              <a:rPr lang="ru-RU" sz="3200" b="1" cap="all" dirty="0">
                <a:solidFill>
                  <a:srgbClr val="0070C0"/>
                </a:solidFill>
                <a:latin typeface="Cambria" panose="02040503050406030204" pitchFamily="18" charset="0"/>
                <a:ea typeface="+mn-ea"/>
                <a:cs typeface="+mn-cs"/>
              </a:rPr>
            </a:br>
            <a:r>
              <a:rPr lang="ru-RU" sz="3200" b="1" cap="all" dirty="0">
                <a:solidFill>
                  <a:srgbClr val="0070C0"/>
                </a:solidFill>
                <a:latin typeface="Cambria" panose="02040503050406030204" pitchFamily="18" charset="0"/>
                <a:ea typeface="+mn-ea"/>
                <a:cs typeface="+mn-cs"/>
              </a:rPr>
              <a:t>партнерства</a:t>
            </a:r>
          </a:p>
        </p:txBody>
      </p:sp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1981200" y="1285875"/>
            <a:ext cx="8229600" cy="4840288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400" smtClean="0">
                <a:solidFill>
                  <a:srgbClr val="002060"/>
                </a:solidFill>
                <a:latin typeface="Cambria" pitchFamily="18" charset="0"/>
              </a:rPr>
              <a:t>Важность для человека деятельности, значимой  для других людей</a:t>
            </a:r>
          </a:p>
          <a:p>
            <a:pPr>
              <a:buFont typeface="Wingdings" pitchFamily="2" charset="2"/>
              <a:buChar char="§"/>
            </a:pPr>
            <a:r>
              <a:rPr lang="ru-RU" sz="2400" smtClean="0">
                <a:solidFill>
                  <a:srgbClr val="002060"/>
                </a:solidFill>
                <a:latin typeface="Cambria" pitchFamily="18" charset="0"/>
              </a:rPr>
              <a:t>Сотрудничество: </a:t>
            </a:r>
          </a:p>
          <a:p>
            <a:pPr lvl="1">
              <a:buFont typeface="Courier New" pitchFamily="49" charset="0"/>
              <a:buChar char="o"/>
            </a:pPr>
            <a:r>
              <a:rPr lang="ru-RU" sz="2000" smtClean="0">
                <a:solidFill>
                  <a:srgbClr val="002060"/>
                </a:solidFill>
                <a:latin typeface="Cambria" pitchFamily="18" charset="0"/>
              </a:rPr>
              <a:t>непрерывный обмен знаниями и опытом – кумулятивное воздействие на всех участников процесса учения, распространение лидерства</a:t>
            </a:r>
          </a:p>
          <a:p>
            <a:pPr lvl="1">
              <a:buFont typeface="Courier New" pitchFamily="49" charset="0"/>
              <a:buChar char="o"/>
            </a:pPr>
            <a:r>
              <a:rPr lang="ru-RU" sz="2000" smtClean="0">
                <a:solidFill>
                  <a:srgbClr val="002060"/>
                </a:solidFill>
                <a:latin typeface="Cambria" pitchFamily="18" charset="0"/>
              </a:rPr>
              <a:t>поощрение инновационной деятельности, оправданные риски, отбор значимых результатов для дальнейшего изучения и применения</a:t>
            </a:r>
          </a:p>
          <a:p>
            <a:pPr lvl="1">
              <a:buFont typeface="Courier New" pitchFamily="49" charset="0"/>
              <a:buChar char="o"/>
            </a:pPr>
            <a:r>
              <a:rPr lang="ru-RU" sz="2000" smtClean="0">
                <a:solidFill>
                  <a:srgbClr val="002060"/>
                </a:solidFill>
                <a:latin typeface="Cambria" pitchFamily="18" charset="0"/>
              </a:rPr>
              <a:t>Учиться на ошибках, предупреждать и избегать их через совместную рефлексию</a:t>
            </a:r>
          </a:p>
          <a:p>
            <a:pPr lvl="1">
              <a:buFont typeface="Courier New" pitchFamily="49" charset="0"/>
              <a:buChar char="o"/>
            </a:pPr>
            <a:r>
              <a:rPr lang="ru-RU" sz="2000" smtClean="0">
                <a:solidFill>
                  <a:srgbClr val="002060"/>
                </a:solidFill>
                <a:latin typeface="Cambria" pitchFamily="18" charset="0"/>
              </a:rPr>
              <a:t>Исключение бесперспективной деятельности 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  <a:latin typeface="Cambria" pitchFamily="18" charset="0"/>
              </a:rPr>
              <a:t>     </a:t>
            </a:r>
            <a:r>
              <a:rPr lang="ru-RU" sz="2400" b="1" smtClean="0">
                <a:solidFill>
                  <a:srgbClr val="002060"/>
                </a:solidFill>
                <a:latin typeface="Cambria" pitchFamily="18" charset="0"/>
              </a:rPr>
              <a:t>Результат: </a:t>
            </a:r>
            <a:r>
              <a:rPr lang="ru-RU" sz="2400" smtClean="0">
                <a:solidFill>
                  <a:srgbClr val="002060"/>
                </a:solidFill>
                <a:latin typeface="Cambria" pitchFamily="18" charset="0"/>
              </a:rPr>
              <a:t>непрерывный процесс генерации и проверки новых идей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8ECF5-9838-4F44-905A-3687271E1EE9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cap="all" dirty="0">
                <a:solidFill>
                  <a:srgbClr val="0070C0"/>
                </a:solidFill>
                <a:latin typeface="Cambria" panose="02040503050406030204" pitchFamily="18" charset="0"/>
                <a:ea typeface="+mn-ea"/>
                <a:cs typeface="+mn-cs"/>
              </a:rPr>
              <a:t>Новая педагогика – новые результаты</a:t>
            </a:r>
          </a:p>
        </p:txBody>
      </p:sp>
      <p:sp>
        <p:nvSpPr>
          <p:cNvPr id="481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§"/>
            </a:pPr>
            <a:r>
              <a:rPr lang="ru-RU" smtClean="0">
                <a:solidFill>
                  <a:srgbClr val="002060"/>
                </a:solidFill>
                <a:latin typeface="Cambria" pitchFamily="18" charset="0"/>
              </a:rPr>
              <a:t>Способность учащихся создавать новые знания и эффективно управлять собственным учением 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mtClean="0">
                <a:solidFill>
                  <a:srgbClr val="002060"/>
                </a:solidFill>
                <a:latin typeface="Cambria" pitchFamily="18" charset="0"/>
              </a:rPr>
              <a:t>Инициативность в решении учебных задач и проявление настойчивости в достижении результатов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ru-RU" smtClean="0">
                <a:solidFill>
                  <a:srgbClr val="002060"/>
                </a:solidFill>
                <a:latin typeface="Cambria" pitchFamily="18" charset="0"/>
              </a:rPr>
              <a:t> Сформированность гражданской позиции и способность к получению образования на протяжении всей жизни </a:t>
            </a:r>
          </a:p>
          <a:p>
            <a:pPr marL="514350" indent="-514350">
              <a:buFont typeface="Calibri Light"/>
              <a:buAutoNum type="arabicPeriod"/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B075D2-3791-40E4-B5E4-F2331B9597A8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70C0"/>
                </a:solidFill>
                <a:latin typeface="Cambria" pitchFamily="18" charset="0"/>
              </a:rPr>
              <a:t>НОВАЯ ПЕДАГОГИКА</a:t>
            </a:r>
            <a:endParaRPr lang="ru-RU" smtClean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49154" name="Содержимое 2"/>
          <p:cNvSpPr>
            <a:spLocks noGrp="1"/>
          </p:cNvSpPr>
          <p:nvPr>
            <p:ph idx="1"/>
          </p:nvPr>
        </p:nvSpPr>
        <p:spPr>
          <a:xfrm>
            <a:off x="2279650" y="1600200"/>
            <a:ext cx="793115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mtClean="0">
                <a:solidFill>
                  <a:srgbClr val="002060"/>
                </a:solidFill>
                <a:latin typeface="Cambria" pitchFamily="18" charset="0"/>
              </a:rPr>
              <a:t>Не в институтах и лабораториях, а на передовой образования  - в классах</a:t>
            </a:r>
          </a:p>
          <a:p>
            <a:pPr>
              <a:buFont typeface="Wingdings" pitchFamily="2" charset="2"/>
              <a:buChar char="§"/>
            </a:pPr>
            <a:r>
              <a:rPr lang="ru-RU" smtClean="0">
                <a:solidFill>
                  <a:srgbClr val="002060"/>
                </a:solidFill>
                <a:latin typeface="Cambria" pitchFamily="18" charset="0"/>
              </a:rPr>
              <a:t>Новая педагогика возникает одновременно в разных концах мира</a:t>
            </a:r>
          </a:p>
          <a:p>
            <a:pPr>
              <a:buFont typeface="Wingdings" pitchFamily="2" charset="2"/>
              <a:buChar char="§"/>
            </a:pPr>
            <a:r>
              <a:rPr lang="ru-RU" smtClean="0">
                <a:solidFill>
                  <a:srgbClr val="002060"/>
                </a:solidFill>
                <a:latin typeface="Cambria" pitchFamily="18" charset="0"/>
              </a:rPr>
              <a:t>Успешна будет страна, которая быстро использует эти достижения в своей системе образования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70F39-75E3-4A5F-AB4E-6FC0FF761E40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412875"/>
            <a:ext cx="8229600" cy="525621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 smtClean="0">
                <a:solidFill>
                  <a:srgbClr val="9A0000"/>
                </a:solidFill>
                <a:latin typeface="Cambria" pitchFamily="18" charset="0"/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Основной целью обучения является формирование в процессе реальной деятельности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когнитивных, эмоциональных и стратегических (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общеучебных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) компетенций</a:t>
            </a:r>
            <a:endParaRPr lang="en-US" dirty="0" smtClean="0">
              <a:solidFill>
                <a:srgbClr val="002060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Учащиеся -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полноправные члены учебного сообщества</a:t>
            </a:r>
            <a:endParaRPr lang="en-US" dirty="0" smtClean="0">
              <a:solidFill>
                <a:srgbClr val="002060"/>
              </a:solidFill>
              <a:latin typeface="Cambria" pitchFamily="18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Каждый ученик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движется по собственной образовательной траектории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, конструируя уникальное знание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Учащиеся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принимают значительную часть решений 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относительно того, что изучать, как изучать и какие ресурсы для этого использовать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Обучение происходит 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в условиях практико-ориентированной деятельности</a:t>
            </a:r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> через взаимодействие учащихся друг с другом, с учителем и с окружающей средой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CBC98-C822-4146-B216-4449FE24F1CA}" type="slidenum">
              <a:rPr lang="ru-RU"/>
              <a:pPr>
                <a:defRPr/>
              </a:pPr>
              <a:t>33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03388" y="187325"/>
            <a:ext cx="8785225" cy="1266825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70C0"/>
                </a:solidFill>
                <a:latin typeface="Cambria" pitchFamily="18" charset="0"/>
                <a:ea typeface="+mj-ea"/>
                <a:cs typeface="+mj-cs"/>
              </a:rPr>
              <a:t>Ценностные доминанты построения новой стратегии образования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http://zonters.com/image/2013/04/high_speed_train-H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1571625"/>
            <a:ext cx="9144000" cy="84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2166938" y="4572000"/>
            <a:ext cx="821531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mbria" pitchFamily="18" charset="0"/>
              </a:rPr>
              <a:t>Успешность страны на мировой арене зависит от скорости реализации новых педагогических решений</a:t>
            </a:r>
            <a:r>
              <a:rPr lang="en-US" sz="3200" b="1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3200" b="1">
                <a:solidFill>
                  <a:srgbClr val="C00000"/>
                </a:solidFill>
                <a:latin typeface="Cambria" pitchFamily="18" charset="0"/>
              </a:rPr>
              <a:t>в системе образования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1268413"/>
            <a:ext cx="8229600" cy="114300"/>
          </a:xfrm>
          <a:solidFill>
            <a:srgbClr val="C00000"/>
          </a:solidFill>
        </p:spPr>
        <p:txBody>
          <a:bodyPr rtlCol="0">
            <a:normAutofit fontScale="90000"/>
          </a:bodyPr>
          <a:lstStyle/>
          <a:p>
            <a:pPr algn="ctr"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dirty="0"/>
              <a:t>Стратегия 2020</a:t>
            </a:r>
            <a:r>
              <a:rPr lang="ru-RU" sz="4000" dirty="0"/>
              <a:t> </a:t>
            </a:r>
            <a:br>
              <a:rPr lang="ru-RU" sz="4000" dirty="0"/>
            </a:br>
            <a:r>
              <a:rPr lang="ru-RU" sz="2400" dirty="0"/>
              <a:t>Главная цель</a:t>
            </a:r>
            <a:r>
              <a:rPr lang="ru-RU" sz="4000" dirty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Новое качество жизни</a:t>
            </a:r>
            <a:br>
              <a:rPr lang="ru-RU" dirty="0"/>
            </a:br>
            <a:endParaRPr lang="ru-RU" dirty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62400" y="2143125"/>
            <a:ext cx="8229600" cy="3500438"/>
          </a:xfrm>
        </p:spPr>
        <p:txBody>
          <a:bodyPr rtlCol="0">
            <a:normAutofit/>
          </a:bodyPr>
          <a:lstStyle/>
          <a:p>
            <a:pPr marL="1800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 </a:t>
            </a:r>
          </a:p>
          <a:p>
            <a:pPr marL="18000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     Построение социального государства – сбалансированной системы экономических стимулов и социальных гарантий, юридических, этических и поведенческих норм, продуктивность которой зависит от качества труда и уровня подготовки граждан </a:t>
            </a:r>
          </a:p>
          <a:p>
            <a:pPr marL="609600" indent="-609600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67200" y="1216025"/>
            <a:ext cx="7924800" cy="155575"/>
          </a:xfrm>
          <a:solidFill>
            <a:srgbClr val="C00000"/>
          </a:solidFill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Стратегия 2020</a:t>
            </a:r>
            <a:r>
              <a:rPr lang="ru-RU" sz="4000" dirty="0"/>
              <a:t> </a:t>
            </a:r>
            <a:br>
              <a:rPr lang="ru-RU" sz="4000" dirty="0"/>
            </a:br>
            <a:r>
              <a:rPr lang="ru-RU" sz="2400" dirty="0"/>
              <a:t>Новые задачи образования</a:t>
            </a:r>
            <a:r>
              <a:rPr lang="ru-RU" sz="4000" dirty="0"/>
              <a:t/>
            </a:r>
            <a:br>
              <a:rPr lang="ru-RU" sz="4000" dirty="0"/>
            </a:br>
            <a:endParaRPr lang="ru-RU" sz="3200" dirty="0"/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84625" y="1928813"/>
            <a:ext cx="8207375" cy="4090987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dirty="0"/>
              <a:t> </a:t>
            </a:r>
            <a:r>
              <a:rPr lang="ru-RU" sz="2400" dirty="0"/>
              <a:t>       Образование должно обеспечить: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2400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формирование политической культуры демократической России – подготовку поколения свободных, обеспеченных, критически мыслящих, уверенных в себе людей;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достижение передовых позиций в </a:t>
            </a:r>
            <a:r>
              <a:rPr lang="ru-RU" sz="4040" normalizeH="1" dirty="0"/>
              <a:t>глобальной</a:t>
            </a:r>
            <a:r>
              <a:rPr lang="ru-RU" sz="2400" dirty="0"/>
              <a:t> экономической конкуренции;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изменение социальной структуры общества в пользу среднего класса;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/>
              <a:t>укрепление национальной безопасности.</a:t>
            </a:r>
            <a:r>
              <a:rPr lang="en-US" sz="2400" dirty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188913"/>
            <a:ext cx="5041900" cy="666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4463" y="1881188"/>
            <a:ext cx="288607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9338" y="-103188"/>
            <a:ext cx="9963150" cy="789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7525" y="114776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7525" y="1147763"/>
            <a:ext cx="60769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1017</Words>
  <Application>Microsoft Office PowerPoint</Application>
  <PresentationFormat>Произвольный</PresentationFormat>
  <Paragraphs>167</Paragraphs>
  <Slides>34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Calibri</vt:lpstr>
      <vt:lpstr>Arial</vt:lpstr>
      <vt:lpstr>Calibri Light</vt:lpstr>
      <vt:lpstr>Times New Roman</vt:lpstr>
      <vt:lpstr>Cambria</vt:lpstr>
      <vt:lpstr>Wingdings</vt:lpstr>
      <vt:lpstr>Cambria Math</vt:lpstr>
      <vt:lpstr>Verdana</vt:lpstr>
      <vt:lpstr>Courier New</vt:lpstr>
      <vt:lpstr>Тема Office</vt:lpstr>
      <vt:lpstr>Слайд 1</vt:lpstr>
      <vt:lpstr>Гуманитарные ценности сотрудничества</vt:lpstr>
      <vt:lpstr>Слайд 3</vt:lpstr>
      <vt:lpstr>Стратегия 2020  Главная цель  Новое качество жизни </vt:lpstr>
      <vt:lpstr>Стратегия 2020  Новые задачи образования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Прогнозы футурологов: профессии, которые будут востребованы в 2030 году*  </vt:lpstr>
      <vt:lpstr>Слайд 14</vt:lpstr>
      <vt:lpstr>Слайд 15</vt:lpstr>
      <vt:lpstr>Слайд 16</vt:lpstr>
      <vt:lpstr>Слайд 17</vt:lpstr>
      <vt:lpstr>Слайд 18</vt:lpstr>
      <vt:lpstr>ОБРАЗОВАНИЕ  3.0.</vt:lpstr>
      <vt:lpstr>      </vt:lpstr>
      <vt:lpstr>НОВОЕ В ПЕДАГОГИКЕ</vt:lpstr>
      <vt:lpstr>Ценности образования  ХХI века</vt:lpstr>
      <vt:lpstr>Слайд 23</vt:lpstr>
      <vt:lpstr>Слайд 24</vt:lpstr>
      <vt:lpstr>Использование информационных технологий </vt:lpstr>
      <vt:lpstr>ИЗМЕНЕНИЕ ОТНОШЕНИЯ К ЗНАНИЮ</vt:lpstr>
      <vt:lpstr>Слайд 27</vt:lpstr>
      <vt:lpstr> </vt:lpstr>
      <vt:lpstr>НОВАЯ ПЕДАГОГИКА ДЛЯ  УЧИТЕЛЯ</vt:lpstr>
      <vt:lpstr>НОВАЯ ПЕДАГОГИКА - ПЕДАГОГИКА ПАРТНЕРСТВА</vt:lpstr>
      <vt:lpstr>НОВАЯ ПЕДАГОГИКА – НОВЫЕ РЕЗУЛЬТАТЫ</vt:lpstr>
      <vt:lpstr>НОВАЯ ПЕДАГОГИКА</vt:lpstr>
      <vt:lpstr>Слайд 33</vt:lpstr>
      <vt:lpstr>Слайд 34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Гуманитарные ценности  сотрудничества</dc:title>
  <dc:creator>RePack by Diakov</dc:creator>
  <cp:lastModifiedBy>User</cp:lastModifiedBy>
  <cp:revision>17</cp:revision>
  <dcterms:created xsi:type="dcterms:W3CDTF">2016-06-25T04:11:24Z</dcterms:created>
  <dcterms:modified xsi:type="dcterms:W3CDTF">2016-09-02T05:11:24Z</dcterms:modified>
</cp:coreProperties>
</file>